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9AF0"/>
    <a:srgbClr val="2C5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67" autoAdjust="0"/>
  </p:normalViewPr>
  <p:slideViewPr>
    <p:cSldViewPr>
      <p:cViewPr varScale="1">
        <p:scale>
          <a:sx n="42" d="100"/>
          <a:sy n="42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0E756-04C5-4AAF-A0C0-AAE2EA046943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C6A00-D500-4C53-910B-58DCA6651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329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C6A00-D500-4C53-910B-58DCA6651BF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34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C6A00-D500-4C53-910B-58DCA6651BF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34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C6A00-D500-4C53-910B-58DCA6651BF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34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C6A00-D500-4C53-910B-58DCA6651BF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34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C6A00-D500-4C53-910B-58DCA6651BF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34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C6A00-D500-4C53-910B-58DCA6651BF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34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C6A00-D500-4C53-910B-58DCA6651BF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34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C6A00-D500-4C53-910B-58DCA6651BF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34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C6A00-D500-4C53-910B-58DCA6651BF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3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C6A00-D500-4C53-910B-58DCA6651BF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34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C6A00-D500-4C53-910B-58DCA6651BF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34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C6A00-D500-4C53-910B-58DCA6651BF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34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C6A00-D500-4C53-910B-58DCA6651BF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34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C6A00-D500-4C53-910B-58DCA6651BF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34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C6A00-D500-4C53-910B-58DCA6651BF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34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C6A00-D500-4C53-910B-58DCA6651BF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34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C6A00-D500-4C53-910B-58DCA6651B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34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9B0-BC28-4534-A4CC-9CB674C0501A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C741-2551-4777-B0D5-56DBEFABC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40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9B0-BC28-4534-A4CC-9CB674C0501A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C741-2551-4777-B0D5-56DBEFABC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7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9B0-BC28-4534-A4CC-9CB674C0501A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C741-2551-4777-B0D5-56DBEFABC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09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9B0-BC28-4534-A4CC-9CB674C0501A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C741-2551-4777-B0D5-56DBEFABC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80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9B0-BC28-4534-A4CC-9CB674C0501A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C741-2551-4777-B0D5-56DBEFABC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8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9B0-BC28-4534-A4CC-9CB674C0501A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C741-2551-4777-B0D5-56DBEFABC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9B0-BC28-4534-A4CC-9CB674C0501A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C741-2551-4777-B0D5-56DBEFABC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13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9B0-BC28-4534-A4CC-9CB674C0501A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C741-2551-4777-B0D5-56DBEFABC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31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9B0-BC28-4534-A4CC-9CB674C0501A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C741-2551-4777-B0D5-56DBEFABC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80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9B0-BC28-4534-A4CC-9CB674C0501A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C741-2551-4777-B0D5-56DBEFABC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40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9B0-BC28-4534-A4CC-9CB674C0501A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C741-2551-4777-B0D5-56DBEFABC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87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8D9B0-BC28-4534-A4CC-9CB674C0501A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2C741-2551-4777-B0D5-56DBEFABC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82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vortex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557636"/>
            <a:ext cx="842493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Итоги кадастровой оценки земель сельскохозяйственного назначения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2011/2012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г.г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</p:txBody>
      </p:sp>
      <p:pic>
        <p:nvPicPr>
          <p:cNvPr id="1026" name="Picture 2" descr="\\Z33-natasha\шкаф\Логотипы\ГКИО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37"/>
            <a:ext cx="1349053" cy="13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5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Z33-natasha\шкаф\Логотипы\ГКИО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37"/>
            <a:ext cx="1349053" cy="13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96691"/>
            <a:ext cx="6866036" cy="430887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</a:gradFill>
          <a:effectLst>
            <a:glow>
              <a:schemeClr val="accent1"/>
            </a:glow>
            <a:outerShdw blurRad="40000" dist="23000" dir="5400000" rotWithShape="0">
              <a:srgbClr val="000000">
                <a:alpha val="35000"/>
              </a:srgbClr>
            </a:outerShdw>
            <a:reflection stA="90000" endPos="74000" dir="5400000" sy="-100000" algn="bl" rotWithShape="0"/>
            <a:softEdge rad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ФАКТОР РАССТОЯНИЯ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901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3849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-13849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3849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48667"/>
              </p:ext>
            </p:extLst>
          </p:nvPr>
        </p:nvGraphicFramePr>
        <p:xfrm>
          <a:off x="467543" y="747586"/>
          <a:ext cx="6866037" cy="84124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28533"/>
                <a:gridCol w="1704150"/>
                <a:gridCol w="2066677"/>
                <a:gridCol w="2066677"/>
              </a:tblGrid>
              <a:tr h="705932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км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Фактор расстояния </a:t>
                      </a:r>
                      <a:r>
                        <a:rPr lang="en-US" sz="1200" b="1" dirty="0">
                          <a:effectLst/>
                        </a:rPr>
                        <a:t>Li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Стоимость земли с учетом фактора расстояния, руб.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Коэффициент соотношения стоимости отдаленного  участка к стоимости наиболее близкого к райцентру.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023557"/>
              </p:ext>
            </p:extLst>
          </p:nvPr>
        </p:nvGraphicFramePr>
        <p:xfrm>
          <a:off x="467544" y="1556792"/>
          <a:ext cx="6866035" cy="5047488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1028533"/>
                <a:gridCol w="1704150"/>
                <a:gridCol w="2066676"/>
                <a:gridCol w="2066676"/>
              </a:tblGrid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0,500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3,000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0,492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2,984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0,994792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0,484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2,969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0,989583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0,477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2,953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0,984375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0,469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2,938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0,979167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0,461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2,922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0,973958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0,453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2,906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0,968750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0,445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2,891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0,963542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0,438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2,875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0,958333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0,430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2,859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0,953125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0,422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2,844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0,947917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0,414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2,828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0,942708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0,406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2,813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0,937500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0,398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2,797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0,932292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0,391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2,781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0,927083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0,383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2,766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0,921875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0,375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2,750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0,916667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0,367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2,734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0,911458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0,359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2,719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0,906250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0,352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2,703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0,901042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0,344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2,688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0,895833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0,336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2,672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0,890625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0,328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2,656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0,885417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0,320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2,641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0,880208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0,313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2,625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0,875000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0,305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2,609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0,869792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0,297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2,594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0,864583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0,289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2,578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0,859375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0,281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2,563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0,854167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0,273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2,547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0,848958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0,266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2,531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0,843750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0,258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2,516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0,838542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9" marR="21389" marT="0" marB="0" anchor="ctr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595169"/>
              </p:ext>
            </p:extLst>
          </p:nvPr>
        </p:nvGraphicFramePr>
        <p:xfrm>
          <a:off x="467544" y="1556792"/>
          <a:ext cx="6866035" cy="5205222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1028533"/>
                <a:gridCol w="1704150"/>
                <a:gridCol w="2066676"/>
                <a:gridCol w="2066676"/>
              </a:tblGrid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0,833333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2,484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0,828125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2,469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0,822917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2,453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0,817708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2,438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0,812500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2,422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0,807292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2,406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0,802083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2,391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0,796875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2,375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0,791667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2,359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0,786458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2,344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0,781250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2,328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0,776042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2,313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0,770833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0,765625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0,760417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0,755208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0,750000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0,744792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0,739583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0,734375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0,729167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0,723958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0,718750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0,713542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0,708333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0,703125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0,697917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0,692708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0,687500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0,682292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0,0156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0,677083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0,671875</a:t>
                      </a:r>
                    </a:p>
                  </a:txBody>
                  <a:tcPr marL="68580" marR="68580" marT="0" marB="0" anchor="ctr"/>
                </a:tc>
              </a:tr>
              <a:tr h="15076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0,666667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02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5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Z33-natasha\шкаф\Логотипы\ГКИО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37"/>
            <a:ext cx="1349053" cy="13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96691"/>
            <a:ext cx="6866036" cy="430887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</a:gradFill>
          <a:effectLst>
            <a:glow>
              <a:schemeClr val="accent1"/>
            </a:glow>
            <a:outerShdw blurRad="40000" dist="23000" dir="5400000" rotWithShape="0">
              <a:srgbClr val="000000">
                <a:alpha val="35000"/>
              </a:srgbClr>
            </a:outerShdw>
            <a:reflection stA="90000" endPos="74000" dir="5400000" sy="-100000" algn="bl" rotWithShape="0"/>
            <a:softEdge rad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ФАКТОР РАССТОЯНИЯ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901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3849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-13849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3849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/>
          </a:p>
        </p:txBody>
      </p:sp>
      <p:sp>
        <p:nvSpPr>
          <p:cNvPr id="10" name="TextBox 9"/>
          <p:cNvSpPr txBox="1"/>
          <p:nvPr/>
        </p:nvSpPr>
        <p:spPr>
          <a:xfrm>
            <a:off x="276796" y="836712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     Фактор </a:t>
            </a:r>
            <a:r>
              <a:rPr lang="ru-RU" sz="2000" b="1" dirty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расстояния  0,0078% (отражает рост расходов на 1 км)  увеличивает стоимость земли при приближении к райцентру. </a:t>
            </a:r>
          </a:p>
          <a:p>
            <a:pPr hangingPunct="0"/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      Таким </a:t>
            </a:r>
            <a:r>
              <a:rPr lang="ru-RU" sz="2000" b="1" dirty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образом, итоговая рыночная стоимость земельного участка третьего вида использования определяется по формуле: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174857"/>
              </p:ext>
            </p:extLst>
          </p:nvPr>
        </p:nvGraphicFramePr>
        <p:xfrm>
          <a:off x="2123728" y="2546310"/>
          <a:ext cx="41402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Формула" r:id="rId5" imgW="1562040" imgH="139680" progId="Equation.3">
                  <p:embed/>
                </p:oleObj>
              </mc:Choice>
              <mc:Fallback>
                <p:oleObj name="Формула" r:id="rId5" imgW="1562040" imgH="13968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546310"/>
                        <a:ext cx="4140200" cy="458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2225" cap="rnd" cmpd="thickThin">
                        <a:solidFill>
                          <a:srgbClr val="17375E"/>
                        </a:solidFill>
                        <a:prstDash val="lgDash"/>
                        <a:bevel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4061" y="2996952"/>
            <a:ext cx="79063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20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Где</a:t>
            </a:r>
            <a:r>
              <a:rPr lang="en-US" sz="20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ru-RU" sz="2000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hangingPunct="0"/>
            <a:r>
              <a:rPr lang="ru-RU" sz="2000" b="1" dirty="0" err="1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Сокруж</a:t>
            </a:r>
            <a:r>
              <a:rPr lang="ru-RU" sz="2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r>
              <a:rPr lang="ru-RU" sz="2000" b="1" dirty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– рыночная (</a:t>
            </a:r>
            <a:r>
              <a:rPr lang="ru-RU" sz="2000" b="1" dirty="0" err="1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кадастовая</a:t>
            </a:r>
            <a:r>
              <a:rPr lang="ru-RU" sz="2000" b="1" dirty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) стоимость окружающей земли из </a:t>
            </a:r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	первого </a:t>
            </a:r>
            <a:r>
              <a:rPr lang="ru-RU" sz="2000" b="1" dirty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вида разрешенного использования,</a:t>
            </a:r>
          </a:p>
          <a:p>
            <a:pPr hangingPunct="0"/>
            <a:r>
              <a:rPr lang="ru-RU" sz="2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1,2628</a:t>
            </a:r>
            <a:r>
              <a:rPr lang="ru-RU" sz="2000" b="1" dirty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 – коэффициент учета синергетического эффекта,</a:t>
            </a:r>
          </a:p>
          <a:p>
            <a:pPr hangingPunct="0"/>
            <a:r>
              <a:rPr lang="en-US" sz="2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</a:t>
            </a:r>
            <a:r>
              <a:rPr lang="ru-RU" sz="2000" b="1" dirty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 – фактор расстояния оцениваемого участка до районного центра.</a:t>
            </a:r>
          </a:p>
          <a:p>
            <a:pPr hangingPunct="0"/>
            <a:endParaRPr lang="ru-RU" sz="2000" b="1" dirty="0" smtClean="0">
              <a:ln w="317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667811"/>
            <a:ext cx="76593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58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59AF0">
                    <a:alpha val="99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РАСЧЕТ СТОИМОСТИ ЗЕМЕЛЬНЫХ УЧАСТКОВ БЕЗЕНЧУКСКОГО РАЙОНА ПЕРВЫМ МЕТОДОМ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176993"/>
              </p:ext>
            </p:extLst>
          </p:nvPr>
        </p:nvGraphicFramePr>
        <p:xfrm>
          <a:off x="184731" y="5382220"/>
          <a:ext cx="8707751" cy="1359148"/>
        </p:xfrm>
        <a:graphic>
          <a:graphicData uri="http://schemas.openxmlformats.org/drawingml/2006/table">
            <a:tbl>
              <a:tblPr firstRow="1">
                <a:tableStyleId>{D27102A9-8310-4765-A935-A1911B00CA55}</a:tableStyleId>
              </a:tblPr>
              <a:tblGrid>
                <a:gridCol w="1483800"/>
                <a:gridCol w="968302"/>
                <a:gridCol w="863809"/>
                <a:gridCol w="1320095"/>
                <a:gridCol w="992684"/>
                <a:gridCol w="863809"/>
                <a:gridCol w="1114592"/>
                <a:gridCol w="1100660"/>
              </a:tblGrid>
              <a:tr h="970820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Номер участка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Площадь кв.м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Расстояние до райцентра, км.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Удельная  стоимость окружающей незастроенной земли, руб./</a:t>
                      </a:r>
                      <a:r>
                        <a:rPr lang="ru-RU" sz="1100" dirty="0" err="1">
                          <a:effectLst/>
                        </a:rPr>
                        <a:t>кв.м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Размер прибыли предпринимателя, 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Фактор расстояния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Удельная стоимость застроенного участка, руб./</a:t>
                      </a:r>
                      <a:r>
                        <a:rPr lang="ru-RU" sz="1100" dirty="0" err="1">
                          <a:effectLst/>
                        </a:rPr>
                        <a:t>кв.м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Стоимость земельного участка, руб. ( 1 метод расчета)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/>
                </a:tc>
              </a:tr>
              <a:tr h="194164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/>
                </a:tc>
              </a:tr>
              <a:tr h="194164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63:12:0808001:1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10911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26,28%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0,3516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3,72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40597,92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235" marR="672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1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5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8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3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8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3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8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800"/>
                            </p:stCondLst>
                            <p:childTnLst>
                              <p:par>
                                <p:cTn id="47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uiExpand="1" build="p"/>
      <p:bldP spid="12" grpId="0" uiExpand="1" build="p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Z33-natasha\шкаф\Логотипы\ГКИО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37"/>
            <a:ext cx="1349053" cy="13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96691"/>
            <a:ext cx="6866036" cy="430887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</a:gradFill>
          <a:effectLst>
            <a:glow>
              <a:schemeClr val="accent1"/>
            </a:glow>
            <a:outerShdw blurRad="40000" dist="23000" dir="5400000" rotWithShape="0">
              <a:srgbClr val="000000">
                <a:alpha val="35000"/>
              </a:srgbClr>
            </a:outerShdw>
            <a:reflection stA="90000" endPos="74000" dir="5400000" sy="-100000" algn="bl" rotWithShape="0"/>
            <a:softEdge rad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ЗНАЧЕНИЯ ФАКТОРОВ, ВЛИЯЮЩИХ НА СТОИМОСТЬ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901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3849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-13849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3849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915960"/>
              </p:ext>
            </p:extLst>
          </p:nvPr>
        </p:nvGraphicFramePr>
        <p:xfrm>
          <a:off x="611560" y="836710"/>
          <a:ext cx="6624735" cy="5976673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64360"/>
                <a:gridCol w="1542239"/>
                <a:gridCol w="1350121"/>
                <a:gridCol w="867840"/>
                <a:gridCol w="961911"/>
                <a:gridCol w="869166"/>
                <a:gridCol w="669098"/>
              </a:tblGrid>
              <a:tr h="1167245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 п/п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indent="160020"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района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главного населенного пункта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marL="71755" marR="71755"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Индекс удаленности административного района от г. Самара И уд  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Значимость главного населенного пункта по населению относительно населения района (Зн)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Значимость главного населенного пункта по населению относительно г. Самары (</a:t>
                      </a:r>
                      <a:r>
                        <a:rPr lang="ru-RU" sz="800" dirty="0" err="1">
                          <a:effectLst/>
                        </a:rPr>
                        <a:t>Знс</a:t>
                      </a:r>
                      <a:r>
                        <a:rPr lang="ru-RU" sz="800" dirty="0">
                          <a:effectLst/>
                        </a:rPr>
                        <a:t>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Коэффициент инвестиционной привлекательности района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vert="vert270" anchor="ctr"/>
                </a:tc>
              </a:tr>
              <a:tr h="14145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marR="20320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Алексеевский район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с.Алексеевка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0,84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0,38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0,004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0,422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</a:tr>
              <a:tr h="14145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Безенчукский район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п.г.т. Безенчук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1,97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0,53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0,019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0,572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</a:tr>
              <a:tr h="14145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Богатовский район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с.Богатое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1,35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0,41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0,005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0,49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</a:tr>
              <a:tr h="14145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Большеглушицкий район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с.Большая Глушица 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1,13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0,49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0,009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0,627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</a:tr>
              <a:tr h="282907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Большечерниговский</a:t>
                      </a:r>
                      <a:r>
                        <a:rPr lang="ru-RU" sz="800" dirty="0">
                          <a:effectLst/>
                        </a:rPr>
                        <a:t> район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с.Большая Черниговка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0,87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0,35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0,005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0,548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</a:tr>
              <a:tr h="14145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Борский район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с.Борское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1,02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0,38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0,008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0,419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</a:tr>
              <a:tr h="282907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Волжский район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г. Самара (в состав района не входит) 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6,20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1,00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1,000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0,901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</a:tr>
              <a:tr h="14145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Елховский район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с.Елховка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1,30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0,32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0,003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0,49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</a:tr>
              <a:tr h="14145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Исаклинский район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с.Исаклы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0,80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0,32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0,004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0,461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</a:tr>
              <a:tr h="14145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Камышлинский район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с.Камышла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0,70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0,42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0,004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0,458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</a:tr>
              <a:tr h="282907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Кинельский</a:t>
                      </a:r>
                      <a:r>
                        <a:rPr lang="ru-RU" sz="800" dirty="0">
                          <a:effectLst/>
                        </a:rPr>
                        <a:t> район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г.Кинель (в состав района не входит)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3,02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1,00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0,027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0,856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</a:tr>
              <a:tr h="14145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Кинель-Черкасский район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с.Кинель-Черкассы 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1,12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0,39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0,016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0,597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</a:tr>
              <a:tr h="14145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Клявлинский</a:t>
                      </a:r>
                      <a:r>
                        <a:rPr lang="ru-RU" sz="800" dirty="0">
                          <a:effectLst/>
                        </a:rPr>
                        <a:t> район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ст.Клявлино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0,58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0,43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0,005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0,471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</a:tr>
              <a:tr h="14145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Кошкинский район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с. Кошки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0,89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0,31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0,007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0,732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</a:tr>
              <a:tr h="14145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Красноармейский район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с.Красноармейское 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1,59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0,30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0,005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0,451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</a:tr>
              <a:tr h="14145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Красноярский район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с. Красный Яр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3,10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0,15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0,007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0,528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</a:tr>
              <a:tr h="14145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Нефтегорский район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г.Нефтегорск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1,20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0,54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0,016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0,658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</a:tr>
              <a:tr h="14145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Пестравский район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с.Пестравка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1,13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0,38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0,006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0,49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</a:tr>
              <a:tr h="424359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Похвистневский район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г.Похвистнево ( в состав района не входит) 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0,78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1,00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0,024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0,462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</a:tr>
              <a:tr h="14145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Приволжский район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с.Приволжье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0,85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0,31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0,006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0,411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</a:tr>
              <a:tr h="14145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Сергиевский район  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с.Сергиевск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0,92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0,19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0,007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0,617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</a:tr>
              <a:tr h="282907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Ставропольский район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г. Тольятти (в состав района не входит) 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1,38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1,00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0,618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0,826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</a:tr>
              <a:tr h="282907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Сызранский район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г. Сызрань (в состав района не входит) 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0,90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1,00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0,154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0,576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</a:tr>
              <a:tr h="14145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Хворостянский район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с.Хворостянка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0,95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0,33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0,004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0,425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</a:tr>
              <a:tr h="14145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25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Челно-Вершинский район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с.Челно-Вершины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0,67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0,35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0,005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0,487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</a:tr>
              <a:tr h="14145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Шенталинский район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ст.Шентала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0,61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0,39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0,006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0,512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</a:tr>
              <a:tr h="14145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27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Шигонский район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с.Шигоны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0,62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0,25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0,005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0,473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30" marR="3493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22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5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Z33-natasha\шкаф\Логотипы\ГКИО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37"/>
            <a:ext cx="1349053" cy="13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96691"/>
            <a:ext cx="6866036" cy="430887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</a:gradFill>
          <a:effectLst>
            <a:glow>
              <a:schemeClr val="accent1"/>
            </a:glow>
            <a:outerShdw blurRad="40000" dist="23000" dir="5400000" rotWithShape="0">
              <a:srgbClr val="000000">
                <a:alpha val="35000"/>
              </a:srgbClr>
            </a:outerShdw>
            <a:reflection stA="90000" endPos="74000" dir="5400000" sy="-100000" algn="bl" rotWithShape="0"/>
            <a:softEdge rad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ЗНАЧЕНИЯ ФАКТОРОВ, ВЛИЯЮЩИХ НА СТОИМОСТЬ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901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3849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-13849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3849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400709"/>
              </p:ext>
            </p:extLst>
          </p:nvPr>
        </p:nvGraphicFramePr>
        <p:xfrm>
          <a:off x="481550" y="980728"/>
          <a:ext cx="6970770" cy="568862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791879"/>
                <a:gridCol w="3571822"/>
                <a:gridCol w="2607069"/>
              </a:tblGrid>
              <a:tr h="63290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района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marL="71755" marR="71755"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Интегрированный показатель 11=3*4+5*6+7*8+9*10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</a:tr>
              <a:tr h="187249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Алексеевский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</a:tr>
              <a:tr h="187249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Безенчукский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0,77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</a:tr>
              <a:tr h="187249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Богатовский</a:t>
                      </a:r>
                      <a:r>
                        <a:rPr lang="ru-RU" sz="1000" dirty="0">
                          <a:effectLst/>
                        </a:rPr>
                        <a:t> район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</a:tr>
              <a:tr h="187249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Большеглушицкий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</a:tr>
              <a:tr h="187249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Большечерниговский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</a:tr>
              <a:tr h="187249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Борский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</a:tr>
              <a:tr h="187249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Волжский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2,27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</a:tr>
              <a:tr h="187249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Елховский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0,53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</a:tr>
              <a:tr h="187249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Исаклинский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</a:tr>
              <a:tr h="187249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Камышлинский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0,39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</a:tr>
              <a:tr h="187249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Кинельский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1,23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</a:tr>
              <a:tr h="187249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Кинель-Черкасский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0,53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</a:tr>
              <a:tr h="187249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Клявлинский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</a:tr>
              <a:tr h="187249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Кошкинский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0,48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</a:tr>
              <a:tr h="187249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Красноармейский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0,58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</a:tr>
              <a:tr h="187249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Красноярский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0,95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</a:tr>
              <a:tr h="187249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Нефтегорский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0,60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</a:tr>
              <a:tr h="187249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Пестравский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</a:tr>
              <a:tr h="187249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Похвистневский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</a:tr>
              <a:tr h="187249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Приволжский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</a:tr>
              <a:tr h="187249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Сергиевский район  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0,43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</a:tr>
              <a:tr h="187249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Ставропольский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0,96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</a:tr>
              <a:tr h="187249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Сызранский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0,66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</a:tr>
              <a:tr h="187249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Хворостянский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0,43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</a:tr>
              <a:tr h="187249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Челно-Вершинский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0,38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</a:tr>
              <a:tr h="187249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Шенталинский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0,38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</a:tr>
              <a:tr h="187249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Шигонский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0,34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44" marR="3844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92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5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Z33-natasha\шкаф\Логотипы\ГКИО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37"/>
            <a:ext cx="1349053" cy="13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96691"/>
            <a:ext cx="6866036" cy="430887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</a:gradFill>
          <a:effectLst>
            <a:glow>
              <a:schemeClr val="accent1"/>
            </a:glow>
            <a:outerShdw blurRad="40000" dist="23000" dir="5400000" rotWithShape="0">
              <a:srgbClr val="000000">
                <a:alpha val="35000"/>
              </a:srgbClr>
            </a:outerShdw>
            <a:reflection stA="90000" endPos="74000" dir="5400000" sy="-100000" algn="bl" rotWithShape="0"/>
            <a:softEdge rad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Удельная стоимость  эталонного земельного участка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84694"/>
              </p:ext>
            </p:extLst>
          </p:nvPr>
        </p:nvGraphicFramePr>
        <p:xfrm>
          <a:off x="1470025" y="908050"/>
          <a:ext cx="50831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Формула" r:id="rId5" imgW="1917360" imgH="203040" progId="Equation.3">
                  <p:embed/>
                </p:oleObj>
              </mc:Choice>
              <mc:Fallback>
                <p:oleObj name="Формула" r:id="rId5" imgW="1917360" imgH="2030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908050"/>
                        <a:ext cx="5083175" cy="669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2225" cap="rnd" cmpd="thickThin">
                        <a:solidFill>
                          <a:srgbClr val="17375E"/>
                        </a:solidFill>
                        <a:prstDash val="lgDash"/>
                        <a:bevel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9074" y="1738097"/>
            <a:ext cx="8631411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ru-RU" sz="20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Где: </a:t>
            </a:r>
          </a:p>
          <a:p>
            <a:pPr hangingPunct="0">
              <a:lnSpc>
                <a:spcPct val="150000"/>
              </a:lnSpc>
            </a:pPr>
            <a:r>
              <a:rPr lang="ru-RU" sz="2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УД</a:t>
            </a:r>
            <a:r>
              <a:rPr lang="en-US" sz="2000" b="1" dirty="0" err="1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ru-RU" sz="2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000" b="1" dirty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- Удельная стоимость  эталонного земельного участка </a:t>
            </a:r>
            <a:r>
              <a:rPr lang="en-US" sz="2000" b="1" dirty="0" err="1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i</a:t>
            </a:r>
            <a:r>
              <a:rPr lang="ru-RU" sz="2000" b="1" dirty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-го </a:t>
            </a:r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района</a:t>
            </a:r>
            <a:endParaRPr lang="ru-RU" sz="2000" b="1" dirty="0">
              <a:ln w="317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</a:endParaRPr>
          </a:p>
          <a:p>
            <a:pPr hangingPunct="0">
              <a:lnSpc>
                <a:spcPct val="150000"/>
              </a:lnSpc>
            </a:pPr>
            <a:r>
              <a:rPr lang="ru-RU" sz="20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17,89 </a:t>
            </a:r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- </a:t>
            </a:r>
            <a:r>
              <a:rPr lang="ru-RU" sz="2000" b="1" dirty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стоимость эталонного земельного участка в Волжском </a:t>
            </a:r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районе</a:t>
            </a:r>
            <a:endParaRPr lang="ru-RU" sz="2000" b="1" dirty="0">
              <a:ln w="317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</a:endParaRPr>
          </a:p>
          <a:p>
            <a:pPr hangingPunct="0">
              <a:lnSpc>
                <a:spcPct val="150000"/>
              </a:lnSpc>
            </a:pPr>
            <a:r>
              <a:rPr lang="ru-RU" sz="2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2,2743</a:t>
            </a:r>
            <a:r>
              <a:rPr lang="ru-RU" sz="2000" b="1" dirty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 –интегрированный показатель в Волжском </a:t>
            </a:r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районе</a:t>
            </a:r>
            <a:endParaRPr lang="ru-RU" sz="2000" b="1" dirty="0">
              <a:ln w="317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ИП </a:t>
            </a:r>
            <a:r>
              <a:rPr lang="en-US" sz="2000" b="1" dirty="0" err="1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ru-RU" sz="2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ru-RU" sz="2000" b="1" dirty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- интегрированный показатель  </a:t>
            </a:r>
            <a:r>
              <a:rPr lang="en-US" sz="2000" b="1" dirty="0" err="1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i</a:t>
            </a:r>
            <a:r>
              <a:rPr lang="ru-RU" sz="2000" b="1" dirty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-го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650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Z33-natasha\шкаф\Логотипы\ГКИО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37"/>
            <a:ext cx="1349053" cy="13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96691"/>
            <a:ext cx="6866036" cy="1107996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</a:gradFill>
          <a:effectLst>
            <a:glow>
              <a:schemeClr val="accent1"/>
            </a:glow>
            <a:outerShdw blurRad="40000" dist="23000" dir="5400000" rotWithShape="0">
              <a:srgbClr val="000000">
                <a:alpha val="35000"/>
              </a:srgbClr>
            </a:outerShdw>
            <a:reflection stA="90000" endPos="31000" dir="5400000" sy="-100000" algn="bl" rotWithShape="0"/>
            <a:softEdge rad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УДЕЛЬНАЯ СТОИМОСТЬ ЭТАЛОННЫХ ЗЕМЕЛЬНЫХ УЧАСТКОВ ПО АДМИНИСТРАТИВНЫМ РАЙОНАМ САМАРСКОЙ ОБЛАСТИ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901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3849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-13849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38499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0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51924"/>
              </p:ext>
            </p:extLst>
          </p:nvPr>
        </p:nvGraphicFramePr>
        <p:xfrm>
          <a:off x="475681" y="1383135"/>
          <a:ext cx="6866036" cy="522464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02350"/>
                <a:gridCol w="2832926"/>
                <a:gridCol w="1614892"/>
                <a:gridCol w="2015868"/>
              </a:tblGrid>
              <a:tr h="492625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района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Интегрированный показатель 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Удельная стоимость  эталонного земельного участка, руб./</a:t>
                      </a:r>
                      <a:r>
                        <a:rPr lang="ru-RU" sz="1000" dirty="0" err="1">
                          <a:effectLst/>
                        </a:rPr>
                        <a:t>кв.м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</a:tr>
              <a:tr h="17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Алексеевский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0,4115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</a:tr>
              <a:tr h="17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Безенчукский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0,7717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6,07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</a:tr>
              <a:tr h="17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Богатовский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0,5625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4,42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</a:tr>
              <a:tr h="17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Большеглушицкий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0,5625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4,42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</a:tr>
              <a:tr h="17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Большечерниговский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0,4415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3,47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</a:tr>
              <a:tr h="17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Борский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0,4570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3,59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</a:tr>
              <a:tr h="17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Волжский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2,2743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17,89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</a:tr>
              <a:tr h="17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Елховский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0,5301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4,17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</a:tr>
              <a:tr h="17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Исаклинский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0,3965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</a:tr>
              <a:tr h="17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Камышлинский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0,3948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</a:tr>
              <a:tr h="17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Кинельский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1,2263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9,64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</a:tr>
              <a:tr h="17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Кинель-Черкасский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0,5289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</a:tr>
              <a:tr h="17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Клявлинский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0,3706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2,91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</a:tr>
              <a:tr h="17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Кошкинский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0,4845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</a:tr>
              <a:tr h="17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Красноармейский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0,5849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4,60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</a:tr>
              <a:tr h="17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Красноярский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0,9453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7,43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</a:tr>
              <a:tr h="17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Нефтегорский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0,6040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4,75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</a:tr>
              <a:tr h="17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Пестравский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0,4995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3,93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</a:tr>
              <a:tr h="17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Похвистневский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0,5664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4,45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</a:tr>
              <a:tr h="17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Приволжский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0,3965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</a:tr>
              <a:tr h="17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Сергиевский район  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0,4320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</a:tr>
              <a:tr h="17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Ставропольский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0,9552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7,51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</a:tr>
              <a:tr h="17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Сызранский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0,6586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5,18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</a:tr>
              <a:tr h="17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Хворостянский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0,4284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3,37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</a:tr>
              <a:tr h="17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Челно-Вершинский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0,3787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2,98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</a:tr>
              <a:tr h="17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Шенталинский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0,3778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2,97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</a:tr>
              <a:tr h="17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Шигонский район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0,3385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2,66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7" marR="4949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94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5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Z33-natasha\шкаф\Логотипы\ГКИО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37"/>
            <a:ext cx="1349053" cy="13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96691"/>
            <a:ext cx="6866036" cy="830997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</a:gradFill>
          <a:effectLst>
            <a:glow>
              <a:schemeClr val="accent1"/>
            </a:glow>
            <a:outerShdw blurRad="40000" dist="23000" dir="5400000" rotWithShape="0">
              <a:srgbClr val="000000">
                <a:alpha val="35000"/>
              </a:srgbClr>
            </a:outerShdw>
            <a:reflection stA="90000" endPos="47000" dir="5400000" sy="-100000" algn="bl" rotWithShape="0"/>
            <a:softEdge rad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cap="all" dirty="0"/>
              <a:t>Расчет стоимости земельных </a:t>
            </a:r>
            <a:r>
              <a:rPr lang="ru-RU" sz="2400" cap="all" dirty="0" smtClean="0"/>
              <a:t>участков </a:t>
            </a:r>
            <a:r>
              <a:rPr lang="ru-RU" sz="2400" cap="all" dirty="0" err="1"/>
              <a:t>Безенчукского</a:t>
            </a:r>
            <a:r>
              <a:rPr lang="ru-RU" sz="2400" cap="all" dirty="0"/>
              <a:t> района вторым Методом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019059"/>
              </p:ext>
            </p:extLst>
          </p:nvPr>
        </p:nvGraphicFramePr>
        <p:xfrm>
          <a:off x="129648" y="1414631"/>
          <a:ext cx="8834147" cy="1472184"/>
        </p:xfrm>
        <a:graphic>
          <a:graphicData uri="http://schemas.openxmlformats.org/drawingml/2006/table">
            <a:tbl>
              <a:tblPr firstRow="1">
                <a:tableStyleId>{D27102A9-8310-4765-A935-A1911B00CA55}</a:tableStyleId>
              </a:tblPr>
              <a:tblGrid>
                <a:gridCol w="1174572"/>
                <a:gridCol w="662848"/>
                <a:gridCol w="957447"/>
                <a:gridCol w="1546645"/>
                <a:gridCol w="1546645"/>
                <a:gridCol w="1407149"/>
                <a:gridCol w="1538841"/>
              </a:tblGrid>
              <a:tr h="936104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Номер участка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89" marR="65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Площадь, </a:t>
                      </a:r>
                      <a:r>
                        <a:rPr lang="ru-RU" sz="1200" dirty="0" err="1">
                          <a:effectLst/>
                        </a:rPr>
                        <a:t>кв.м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89" marR="65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Расстояние до райцентра, км.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89" marR="65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Удельная стоимость эталонного участка, руб./</a:t>
                      </a:r>
                      <a:r>
                        <a:rPr lang="ru-RU" sz="1200" dirty="0" err="1">
                          <a:effectLst/>
                        </a:rPr>
                        <a:t>кв.м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89" marR="65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Коэффициент корректировки на расстояние от райцентра (</a:t>
                      </a:r>
                      <a:r>
                        <a:rPr lang="ru-RU" sz="1200" dirty="0" smtClean="0">
                          <a:effectLst/>
                        </a:rPr>
                        <a:t>фактор </a:t>
                      </a:r>
                      <a:r>
                        <a:rPr lang="en-US" sz="1200" dirty="0">
                          <a:effectLst/>
                        </a:rPr>
                        <a:t>L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89" marR="65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Удельная стоимость конкретного участка, руб./</a:t>
                      </a:r>
                      <a:r>
                        <a:rPr lang="ru-RU" sz="1200" dirty="0" err="1">
                          <a:effectLst/>
                        </a:rPr>
                        <a:t>кв.м</a:t>
                      </a:r>
                      <a:r>
                        <a:rPr lang="ru-RU" sz="1200" dirty="0">
                          <a:effectLst/>
                        </a:rPr>
                        <a:t>. </a:t>
                      </a:r>
                    </a:p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 </a:t>
                      </a:r>
                      <a:r>
                        <a:rPr lang="ru-RU" sz="1200" dirty="0" smtClean="0">
                          <a:effectLst/>
                        </a:rPr>
                        <a:t>Гр.4*гр.5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89" marR="65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Стоимость объекта оценки, руб.  </a:t>
                      </a:r>
                    </a:p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(2 метод расчета)</a:t>
                      </a:r>
                    </a:p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Гр.6*гр.2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89" marR="65389" marT="0" marB="0" anchor="ctr"/>
                </a:tc>
              </a:tr>
              <a:tr h="200526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63:12:0808001:1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89" marR="65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10911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89" marR="65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89" marR="65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6,07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89" marR="65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0,901042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89" marR="65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5,468  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89" marR="65389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59 658,36  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89" marR="65389" marT="0" marB="0"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785075"/>
              </p:ext>
            </p:extLst>
          </p:nvPr>
        </p:nvGraphicFramePr>
        <p:xfrm>
          <a:off x="827584" y="3068960"/>
          <a:ext cx="7181149" cy="105156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2058117"/>
                <a:gridCol w="2588086"/>
                <a:gridCol w="2534946"/>
              </a:tblGrid>
              <a:tr h="149860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Расстояние до райцентра км.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Весовой коэффициент для 2 метода расчета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Весовой коэффициент для 1 метода расчета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1-10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11-20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21-66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07673" y="4313868"/>
            <a:ext cx="76593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58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59AF0">
                    <a:alpha val="99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ИТОГОВАЯ ТАБЛИЦА КАДАСТРОВОЙ СТОИМОСТИ УЧАСТКОВ ТРЕТЬЕГО ВИДА РАЗРЕШЕННОГО ИСПОЛЬЗОВАНИЯ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255147"/>
              </p:ext>
            </p:extLst>
          </p:nvPr>
        </p:nvGraphicFramePr>
        <p:xfrm>
          <a:off x="179513" y="5021755"/>
          <a:ext cx="8765877" cy="1648469"/>
        </p:xfrm>
        <a:graphic>
          <a:graphicData uri="http://schemas.openxmlformats.org/drawingml/2006/table">
            <a:tbl>
              <a:tblPr firstRow="1">
                <a:tableStyleId>{D27102A9-8310-4765-A935-A1911B00CA55}</a:tableStyleId>
              </a:tblPr>
              <a:tblGrid>
                <a:gridCol w="1946802"/>
                <a:gridCol w="847124"/>
                <a:gridCol w="1234729"/>
                <a:gridCol w="498102"/>
                <a:gridCol w="1343471"/>
                <a:gridCol w="487576"/>
                <a:gridCol w="1562704"/>
                <a:gridCol w="845369"/>
              </a:tblGrid>
              <a:tr h="1438157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Кадастровый номер участка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marL="71755" marR="71755"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Площадь, кв.м.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942" marR="6594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Стоимость объекта оценки, руб.  (1 метод расчета), руб.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942" marR="6594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Весовой коэффициент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942" marR="6594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Стоимость земельного участка, руб. (2 метод расчета)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942" marR="6594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Весовой коэффициент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942" marR="6594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Кадастровая стоимость земельного участка, руб.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942" marR="65942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Удельная кадастровая стоимость земельного участка, руб./</a:t>
                      </a:r>
                      <a:r>
                        <a:rPr lang="ru-RU" sz="1200" dirty="0" err="1">
                          <a:effectLst/>
                        </a:rPr>
                        <a:t>кв.м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942" marR="65942" marT="0" marB="0" vert="vert270" anchor="ctr"/>
                </a:tc>
              </a:tr>
              <a:tr h="209449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63:12:0808001:1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10911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40 597,92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59 658,36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50 128,14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942" marR="65942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4,59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942" marR="6594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00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5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Z33-natasha\шкаф\Логотипы\ГКИО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03" y="2276872"/>
            <a:ext cx="1349053" cy="13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2749" y="2564904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572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74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Z33-natasha\шкаф\Логотипы\ГКИО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37"/>
            <a:ext cx="1349053" cy="13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7056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2000" b="1" dirty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Самарская  область - особенный в климатическом плане регион</a:t>
            </a:r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.</a:t>
            </a:r>
          </a:p>
          <a:p>
            <a:pPr hangingPunct="0"/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 </a:t>
            </a:r>
            <a:endParaRPr lang="ru-RU" sz="2000" b="1" dirty="0">
              <a:ln w="317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</a:endParaRPr>
          </a:p>
          <a:p>
            <a:pPr hangingPunct="0"/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Особенности </a:t>
            </a:r>
            <a:r>
              <a:rPr lang="ru-RU" sz="2000" b="1" dirty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климата Самарской области определяют разделение территории области на четыре основных широтных ландшафтных зоны, с постепенным изменением биоклиматических факторов с севера на юг.</a:t>
            </a:r>
          </a:p>
        </p:txBody>
      </p:sp>
      <p:pic>
        <p:nvPicPr>
          <p:cNvPr id="5" name="Рисунок 4" descr="Копия (2) Зонирование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35409"/>
            <a:ext cx="8496944" cy="394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опия Зонирование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5" b="31956"/>
          <a:stretch>
            <a:fillRect/>
          </a:stretch>
        </p:blipFill>
        <p:spPr bwMode="auto">
          <a:xfrm>
            <a:off x="1403648" y="188640"/>
            <a:ext cx="5616624" cy="6277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1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Z33-natasha\шкаф\Логотипы\ГКИО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37"/>
            <a:ext cx="1349053" cy="13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188640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Общее количество почвенных разновидностей в Самарской области достигает нескольких сотен наименований, однако в практическом земледелии учитываются различия только между основными типами почв.</a:t>
            </a:r>
            <a:endParaRPr lang="ru-RU" sz="2000" b="1" dirty="0">
              <a:ln w="317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</a:endParaRPr>
          </a:p>
        </p:txBody>
      </p:sp>
      <p:pic>
        <p:nvPicPr>
          <p:cNvPr id="8" name="Рисунок 7" descr="Копия (2) Зонирование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t="3676"/>
          <a:stretch>
            <a:fillRect/>
          </a:stretch>
        </p:blipFill>
        <p:spPr bwMode="auto">
          <a:xfrm>
            <a:off x="1403648" y="1512079"/>
            <a:ext cx="5544616" cy="430266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79512" y="5814740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Преобладающими почвами в Самарской области являются черноземы - один из ценнейших природных ресурсов.  Их площадь от общего количества пашни составляет 73,2% (3921,4 тыс. га) .</a:t>
            </a:r>
            <a:endParaRPr lang="ru-RU" sz="2000" b="1" dirty="0">
              <a:ln w="317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5066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471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3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5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Z33-natasha\шкаф\Логотипы\ГКИО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37"/>
            <a:ext cx="1349053" cy="13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96691"/>
            <a:ext cx="6866036" cy="430887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</a:gradFill>
          <a:effectLst>
            <a:glow>
              <a:schemeClr val="accent1"/>
            </a:glow>
            <a:outerShdw blurRad="40000" dist="23000" dir="5400000" rotWithShape="0">
              <a:srgbClr val="000000">
                <a:alpha val="35000"/>
              </a:srgbClr>
            </a:outerShdw>
            <a:reflection stA="90000" endPos="74000" dir="5400000" sy="-100000" algn="bl" rotWithShape="0"/>
            <a:softEdge rad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Нормативная 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урожайность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717605"/>
              </p:ext>
            </p:extLst>
          </p:nvPr>
        </p:nvGraphicFramePr>
        <p:xfrm>
          <a:off x="516362" y="836712"/>
          <a:ext cx="6768399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Формула" r:id="rId5" imgW="2552700" imgH="393700" progId="Equation.3">
                  <p:embed/>
                </p:oleObj>
              </mc:Choice>
              <mc:Fallback>
                <p:oleObj name="Формула" r:id="rId5" imgW="2552700" imgH="393700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362" y="836712"/>
                        <a:ext cx="6768399" cy="12961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2225" cap="rnd" cmpd="thickThin">
                        <a:solidFill>
                          <a:srgbClr val="17375E"/>
                        </a:solidFill>
                        <a:prstDash val="lgDash"/>
                        <a:bevel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1857" y="2132856"/>
            <a:ext cx="86314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20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Где</a:t>
            </a:r>
            <a:r>
              <a:rPr lang="en-US" sz="20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ru-RU" sz="2000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hangingPunct="0"/>
            <a:r>
              <a:rPr lang="ru-RU" sz="2000" b="1" dirty="0" err="1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Ун</a:t>
            </a:r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 - нормативная урожайность зерновых культур, ц/га;</a:t>
            </a:r>
          </a:p>
          <a:p>
            <a:pPr hangingPunct="0"/>
            <a:r>
              <a:rPr lang="ru-RU" sz="2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АП</a:t>
            </a:r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 – величина местного агроэкологического потенциала для зерновых </a:t>
            </a:r>
            <a:r>
              <a:rPr lang="en-US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	</a:t>
            </a:r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культур (по Карманову И.И.);</a:t>
            </a:r>
          </a:p>
          <a:p>
            <a:pPr hangingPunct="0"/>
            <a:r>
              <a:rPr lang="ru-RU" sz="2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10,0</a:t>
            </a:r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 – базовое значение величины АП;</a:t>
            </a:r>
          </a:p>
          <a:p>
            <a:pPr hangingPunct="0"/>
            <a:r>
              <a:rPr lang="ru-RU" sz="2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33,2</a:t>
            </a:r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 – нормативная урожайность (ц/га) зерновых культур на </a:t>
            </a:r>
            <a:r>
              <a:rPr lang="en-US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	</a:t>
            </a:r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эталонной почве, соответствующая нормам нормальных </a:t>
            </a:r>
            <a:r>
              <a:rPr lang="en-US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	</a:t>
            </a:r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зональных технологий при базовом значении АП (10,0);</a:t>
            </a:r>
          </a:p>
          <a:p>
            <a:pPr hangingPunct="0"/>
            <a:r>
              <a:rPr lang="ru-RU" sz="2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1,4</a:t>
            </a:r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 – коэффициент пересчета на уровень урожайности при </a:t>
            </a:r>
            <a:r>
              <a:rPr lang="en-US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  	</a:t>
            </a:r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интенсивной технологии возделывания; </a:t>
            </a:r>
          </a:p>
          <a:p>
            <a:pPr hangingPunct="0"/>
            <a:r>
              <a:rPr lang="ru-RU" sz="2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К1...К4 </a:t>
            </a:r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– поправочные коэффициенты на:</a:t>
            </a:r>
          </a:p>
          <a:p>
            <a:pPr hangingPunct="0"/>
            <a:r>
              <a:rPr lang="ru-RU" sz="2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К1</a:t>
            </a:r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 – содержание гумуса в пахотном слое </a:t>
            </a:r>
          </a:p>
          <a:p>
            <a:pPr hangingPunct="0"/>
            <a:r>
              <a:rPr lang="ru-RU" sz="2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К2</a:t>
            </a:r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 – мощность гумусового горизонта </a:t>
            </a:r>
            <a:endParaRPr lang="en-US" sz="2000" b="1" dirty="0" smtClean="0">
              <a:ln w="317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</a:endParaRPr>
          </a:p>
          <a:p>
            <a:pPr hangingPunct="0"/>
            <a:r>
              <a:rPr lang="ru-RU" sz="2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К3 </a:t>
            </a:r>
            <a:r>
              <a:rPr lang="ru-RU" sz="2000" b="1" dirty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– содержание физической глины в пахотном слое </a:t>
            </a:r>
          </a:p>
          <a:p>
            <a:pPr hangingPunct="0"/>
            <a:r>
              <a:rPr lang="ru-RU" sz="2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К4</a:t>
            </a:r>
            <a:r>
              <a:rPr lang="ru-RU" sz="2000" b="1" dirty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 – негативные свойства почв </a:t>
            </a:r>
          </a:p>
          <a:p>
            <a:pPr hangingPunct="0"/>
            <a:endParaRPr lang="ru-RU" sz="2000" b="1" dirty="0" smtClean="0">
              <a:ln w="317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4916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Z33-natasha\шкаф\Логотипы\ГКИО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37"/>
            <a:ext cx="1349053" cy="13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96691"/>
            <a:ext cx="6866036" cy="430887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</a:gradFill>
          <a:effectLst>
            <a:glow>
              <a:schemeClr val="accent1"/>
            </a:glow>
            <a:outerShdw blurRad="40000" dist="23000" dir="5400000" rotWithShape="0">
              <a:srgbClr val="000000">
                <a:alpha val="35000"/>
              </a:srgbClr>
            </a:outerShdw>
            <a:reflection stA="90000" endPos="74000" dir="5400000" sy="-100000" algn="bl" rotWithShape="0"/>
            <a:softEdge rad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еличина </a:t>
            </a: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местного агроэкологического 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потенциала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527368"/>
              </p:ext>
            </p:extLst>
          </p:nvPr>
        </p:nvGraphicFramePr>
        <p:xfrm>
          <a:off x="1907704" y="836712"/>
          <a:ext cx="4276725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Формула" r:id="rId5" imgW="1612800" imgH="431640" progId="Equation.3">
                  <p:embed/>
                </p:oleObj>
              </mc:Choice>
              <mc:Fallback>
                <p:oleObj name="Формула" r:id="rId5" imgW="1612800" imgH="431640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836712"/>
                        <a:ext cx="4276725" cy="142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2225" cap="rnd" cmpd="thickThin">
                        <a:solidFill>
                          <a:srgbClr val="17375E"/>
                        </a:solidFill>
                        <a:prstDash val="lgDash"/>
                        <a:bevel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11857" y="2132856"/>
            <a:ext cx="86314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20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Где</a:t>
            </a:r>
            <a:r>
              <a:rPr lang="en-US" sz="20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ru-RU" sz="2000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hangingPunct="0"/>
            <a:r>
              <a:rPr lang="ru-RU" sz="2000" b="1" dirty="0" err="1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Σt</a:t>
            </a:r>
            <a:r>
              <a:rPr lang="ru-RU" sz="2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&gt; 10° </a:t>
            </a:r>
            <a:r>
              <a:rPr lang="ru-RU" sz="2000" b="1" dirty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– сумма температур выше 10°, берется из климатических </a:t>
            </a:r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	(</a:t>
            </a:r>
            <a:r>
              <a:rPr lang="ru-RU" sz="2000" b="1" dirty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агроклиматических) справочников;</a:t>
            </a:r>
          </a:p>
          <a:p>
            <a:pPr hangingPunct="0"/>
            <a:r>
              <a:rPr lang="ru-RU" sz="2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КУ – </a:t>
            </a:r>
            <a:r>
              <a:rPr lang="ru-RU" sz="2000" b="1" dirty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коэффициент увлажнения (отношение количества осадков к </a:t>
            </a:r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	испаряемости</a:t>
            </a:r>
            <a:r>
              <a:rPr lang="ru-RU" sz="2000" b="1" dirty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); величины КУ более 1,1 принимаются равными 1,1;</a:t>
            </a:r>
          </a:p>
          <a:p>
            <a:pPr hangingPunct="0"/>
            <a:r>
              <a:rPr lang="ru-RU" sz="2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 – </a:t>
            </a:r>
            <a:r>
              <a:rPr lang="ru-RU" sz="2000" b="1" dirty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поправка к КУ,</a:t>
            </a:r>
          </a:p>
          <a:p>
            <a:pPr hangingPunct="0"/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	при </a:t>
            </a:r>
            <a:r>
              <a:rPr lang="ru-RU" sz="2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КУ </a:t>
            </a:r>
            <a:r>
              <a:rPr lang="ru-RU" sz="2000" b="1" dirty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&gt; 0,76: Р = 0,20-0,6(1,1-КУ); </a:t>
            </a:r>
          </a:p>
          <a:p>
            <a:pPr hangingPunct="0"/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	при </a:t>
            </a:r>
            <a:r>
              <a:rPr lang="ru-RU" sz="2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КУ</a:t>
            </a:r>
            <a:r>
              <a:rPr lang="ru-RU" sz="2000" b="1" dirty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=0,76-0,36: Р = 0; </a:t>
            </a:r>
          </a:p>
          <a:p>
            <a:pPr hangingPunct="0"/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	при </a:t>
            </a:r>
            <a:r>
              <a:rPr lang="ru-RU" sz="2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КУ</a:t>
            </a:r>
            <a:r>
              <a:rPr lang="ru-RU" sz="2000" b="1" dirty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=0,35-0,30: Р = 0,35 - КУ; </a:t>
            </a:r>
          </a:p>
          <a:p>
            <a:pPr hangingPunct="0"/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	при </a:t>
            </a:r>
            <a:r>
              <a:rPr lang="ru-RU" sz="2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КУ</a:t>
            </a:r>
            <a:r>
              <a:rPr lang="ru-RU" sz="2000" b="1" dirty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 &lt; 0,30 Р = 0,05;</a:t>
            </a:r>
          </a:p>
          <a:p>
            <a:pPr hangingPunct="0"/>
            <a:endParaRPr lang="ru-RU" sz="2000" b="1" dirty="0" smtClean="0">
              <a:ln w="317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3191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Z33-natasha\шкаф\Логотипы\ГКИО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37"/>
            <a:ext cx="1349053" cy="13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96691"/>
            <a:ext cx="6866036" cy="430887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</a:gradFill>
          <a:effectLst>
            <a:glow>
              <a:schemeClr val="accent1"/>
            </a:glow>
            <a:outerShdw blurRad="40000" dist="23000" dir="5400000" rotWithShape="0">
              <a:srgbClr val="000000">
                <a:alpha val="35000"/>
              </a:srgbClr>
            </a:outerShdw>
            <a:reflection stA="90000" endPos="74000" dir="5400000" sy="-100000" algn="bl" rotWithShape="0"/>
            <a:softEdge rad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Коэффициент </a:t>
            </a: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континентальности 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климата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11857" y="2132856"/>
            <a:ext cx="86314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20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Где: </a:t>
            </a:r>
          </a:p>
          <a:p>
            <a:pPr hangingPunct="0"/>
            <a:r>
              <a:rPr lang="ru-RU" sz="20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ru-RU" sz="2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° </a:t>
            </a:r>
            <a:r>
              <a:rPr lang="ru-RU" sz="2000" b="1" dirty="0" err="1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max</a:t>
            </a:r>
            <a:r>
              <a:rPr lang="ru-RU" sz="2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000" b="1" dirty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- средняя температура самого теплого месяца</a:t>
            </a:r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,</a:t>
            </a:r>
          </a:p>
          <a:p>
            <a:pPr hangingPunct="0"/>
            <a:endParaRPr lang="ru-RU" sz="2000" b="1" dirty="0">
              <a:ln w="317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</a:endParaRPr>
          </a:p>
          <a:p>
            <a:pPr hangingPunct="0"/>
            <a:r>
              <a:rPr lang="ru-RU" sz="2000" b="1" dirty="0" err="1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t°min</a:t>
            </a:r>
            <a:r>
              <a:rPr lang="ru-RU" sz="2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000" b="1" dirty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- средняя температура самого холодного месяца</a:t>
            </a:r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,</a:t>
            </a:r>
          </a:p>
          <a:p>
            <a:pPr hangingPunct="0"/>
            <a:r>
              <a:rPr lang="ru-RU" sz="2000" b="1" dirty="0" smtClean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 </a:t>
            </a:r>
            <a:endParaRPr lang="ru-RU" sz="2000" b="1" dirty="0">
              <a:ln w="317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</a:endParaRPr>
          </a:p>
          <a:p>
            <a:pPr hangingPunct="0"/>
            <a:r>
              <a:rPr lang="ru-RU" sz="20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λ </a:t>
            </a:r>
            <a:r>
              <a:rPr lang="ru-RU" sz="2000" b="1" dirty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- широта местности - берется с точностью до десятых долей градуса,  </a:t>
            </a:r>
          </a:p>
          <a:p>
            <a:pPr hangingPunct="0"/>
            <a:r>
              <a:rPr lang="ru-RU" sz="2000" b="1" dirty="0">
                <a:ln w="317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</a:rPr>
              <a:t>КК более 200 принимаются равными 200;</a:t>
            </a:r>
          </a:p>
          <a:p>
            <a:pPr hangingPunct="0"/>
            <a:endParaRPr lang="ru-RU" sz="2000" b="1" dirty="0" smtClean="0">
              <a:ln w="317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670104"/>
              </p:ext>
            </p:extLst>
          </p:nvPr>
        </p:nvGraphicFramePr>
        <p:xfrm>
          <a:off x="1306587" y="818406"/>
          <a:ext cx="518795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Формула" r:id="rId5" imgW="1663560" imgH="419040" progId="Equation.3">
                  <p:embed/>
                </p:oleObj>
              </mc:Choice>
              <mc:Fallback>
                <p:oleObj name="Формула" r:id="rId5" imgW="1663560" imgH="41904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87" y="818406"/>
                        <a:ext cx="5187950" cy="1314450"/>
                      </a:xfrm>
                      <a:prstGeom prst="rect">
                        <a:avLst/>
                      </a:prstGeom>
                      <a:noFill/>
                      <a:ln w="22225" cap="rnd" cmpd="thickThin">
                        <a:solidFill>
                          <a:schemeClr val="tx1"/>
                        </a:solidFill>
                        <a:prstDash val="lgDash"/>
                        <a:bevel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100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Z33-natasha\шкаф\Логотипы\ГКИО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37"/>
            <a:ext cx="1349053" cy="13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96691"/>
            <a:ext cx="6866036" cy="769441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</a:gradFill>
          <a:effectLst>
            <a:glow>
              <a:schemeClr val="accent1"/>
            </a:glow>
            <a:outerShdw blurRad="40000" dist="23000" dir="5400000" rotWithShape="0">
              <a:srgbClr val="000000">
                <a:alpha val="35000"/>
              </a:srgbClr>
            </a:outerShdw>
            <a:reflection stA="90000" endPos="74000" dir="5400000" sy="-100000" algn="bl" rotWithShape="0"/>
            <a:softEdge rad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Типовые севообороты для различных природно-экономических зон Самарской области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669621"/>
              </p:ext>
            </p:extLst>
          </p:nvPr>
        </p:nvGraphicFramePr>
        <p:xfrm>
          <a:off x="467542" y="1628800"/>
          <a:ext cx="8477846" cy="39604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{9D7B26C5-4107-4FEC-AEDC-1716B250A1EF}</a:tableStyleId>
              </a:tblPr>
              <a:tblGrid>
                <a:gridCol w="573988"/>
                <a:gridCol w="2634324"/>
                <a:gridCol w="2634324"/>
                <a:gridCol w="2635210"/>
              </a:tblGrid>
              <a:tr h="65068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Черноземы всех типов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Серые лесные почвы всех типов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Каштановые почвы всех типов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744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Пар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Пар</a:t>
                      </a:r>
                      <a:endParaRPr lang="ru-RU" sz="100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Пар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744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Озимая пшеница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Озимая рожь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Озимая пшеница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744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Просо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Гречиха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Яровая пшеница</a:t>
                      </a:r>
                      <a:endParaRPr lang="ru-RU" sz="100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744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Яровая пшеница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Яровая пшеница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Яровая пшеница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068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Однолетние травы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Однолетние травы на сено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Однолетние травы на сено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744">
                <a:tc>
                  <a:txBody>
                    <a:bodyPr/>
                    <a:lstStyle/>
                    <a:p>
                      <a:pPr marL="0" algn="just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6</a:t>
                      </a:r>
                      <a:endParaRPr lang="ru-RU" sz="12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effectLst/>
                        </a:rPr>
                        <a:t>Яровая пшеница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Яровая пшеница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Подсолнечник</a:t>
                      </a:r>
                      <a:endParaRPr lang="ru-RU" sz="100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0686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Подсолнечник</a:t>
                      </a:r>
                      <a:endParaRPr lang="ru-RU" sz="100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Подсолнечник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Многолетние травы на сено (выводное поле)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4662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Многолетние травы на сено (выводное поле)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Многолетние травы на сено (выводное поле)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0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18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5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Z33-natasha\шкаф\Логотипы\ГКИО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37"/>
            <a:ext cx="1349053" cy="13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96691"/>
            <a:ext cx="6866036" cy="1107996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</a:gradFill>
          <a:effectLst>
            <a:glow>
              <a:schemeClr val="accent1"/>
            </a:glow>
            <a:outerShdw blurRad="40000" dist="23000" dir="5400000" rotWithShape="0">
              <a:srgbClr val="000000">
                <a:alpha val="35000"/>
              </a:srgbClr>
            </a:outerShdw>
            <a:reflection stA="81000" endPos="44000" dir="5400000" sy="-100000" algn="bl" rotWithShape="0"/>
            <a:softEdge rad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Сравнение полученных стоимостей по 1 виду разрешённого использования с результатами предыдущей кадастровой оценки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65748"/>
              </p:ext>
            </p:extLst>
          </p:nvPr>
        </p:nvGraphicFramePr>
        <p:xfrm>
          <a:off x="477167" y="1556793"/>
          <a:ext cx="8468221" cy="5040557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789562"/>
                <a:gridCol w="1509863"/>
                <a:gridCol w="1659997"/>
                <a:gridCol w="1508799"/>
              </a:tblGrid>
              <a:tr h="588959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Район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Средняя кадастровая стоимость, руб./</a:t>
                      </a:r>
                      <a:r>
                        <a:rPr lang="ru-RU" sz="1100" dirty="0" err="1">
                          <a:effectLst/>
                        </a:rPr>
                        <a:t>кв.м</a:t>
                      </a:r>
                      <a:r>
                        <a:rPr lang="ru-RU" sz="1100" dirty="0">
                          <a:effectLst/>
                        </a:rPr>
                        <a:t> на 2011 год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Средняя кадастровая стоимость, руб./</a:t>
                      </a:r>
                      <a:r>
                        <a:rPr lang="ru-RU" sz="1100" dirty="0" err="1">
                          <a:effectLst/>
                        </a:rPr>
                        <a:t>кв.м</a:t>
                      </a:r>
                      <a:r>
                        <a:rPr lang="ru-RU" sz="1100" dirty="0">
                          <a:effectLst/>
                        </a:rPr>
                        <a:t> 1 группа 2006 год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Динамика изменения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  <a:tr h="16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Алексеевский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1,5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1,28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17%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</a:tr>
              <a:tr h="16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Безенчукский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2,11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2,39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-12%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</a:tr>
              <a:tr h="16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Богатовский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2,75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2,94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-7%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</a:tr>
              <a:tr h="16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Большеглушицкий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1,66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1,38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21%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</a:tr>
              <a:tr h="16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Большечерниговский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1,6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1,11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45%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</a:tr>
              <a:tr h="16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Борский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2,16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2,58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-16%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</a:tr>
              <a:tr h="16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Волжский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1,67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2,16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-23%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</a:tr>
              <a:tr h="16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Елховский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3,14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1,23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156%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</a:tr>
              <a:tr h="16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Исаклинский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3,81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1,86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105%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</a:tr>
              <a:tr h="16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Камышлинский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1,89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70%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</a:tr>
              <a:tr h="16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Кинельский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2,89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1,31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121%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</a:tr>
              <a:tr h="16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Кинель-Черкасский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2,46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2,97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-17%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</a:tr>
              <a:tr h="16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Клявлинский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3,75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2,94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28%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</a:tr>
              <a:tr h="16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Кошкинский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3,55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2,96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20%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</a:tr>
              <a:tr h="16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Красноармейский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1,8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1,84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-2%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</a:tr>
              <a:tr h="16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Красноярский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2,97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1,38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116%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</a:tr>
              <a:tr h="16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Нефтегорский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1,85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1,50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23%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</a:tr>
              <a:tr h="16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Пестравский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1,45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0,97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49%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</a:tr>
              <a:tr h="16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Похвистневский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3,23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2,26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43%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</a:tr>
              <a:tr h="16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Приволжский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1,93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2,55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-24%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</a:tr>
              <a:tr h="16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Сергиевский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2,48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1,83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35%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</a:tr>
              <a:tr h="16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Ставропольский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2,89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3,29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-12%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</a:tr>
              <a:tr h="16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Сызранский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2,57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1,69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52%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</a:tr>
              <a:tr h="16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Хворостянский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1,81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1,39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30%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</a:tr>
              <a:tr h="16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Челно-Вершинский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3,21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3,20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0%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</a:tr>
              <a:tr h="16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Шенталинский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4,36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1,80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142%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</a:tr>
              <a:tr h="164874"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Шигонский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2,48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1,91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30%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21" marR="46121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47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5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Z33-natasha\шкаф\Логотипы\ГКИО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837"/>
            <a:ext cx="1349053" cy="13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96691"/>
            <a:ext cx="6866036" cy="769441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</a:gradFill>
          <a:effectLst>
            <a:glow>
              <a:schemeClr val="accent1"/>
            </a:glow>
            <a:outerShdw blurRad="40000" dist="23000" dir="5400000" rotWithShape="0">
              <a:srgbClr val="000000">
                <a:alpha val="35000"/>
              </a:srgbClr>
            </a:outerShdw>
            <a:reflection stA="90000" endPos="74000" dir="5400000" sy="-100000" algn="bl" rotWithShape="0"/>
            <a:softEdge rad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Отсортированный массив по средней стоимости и по агроэкономическому потенциалу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335544"/>
              </p:ext>
            </p:extLst>
          </p:nvPr>
        </p:nvGraphicFramePr>
        <p:xfrm>
          <a:off x="539552" y="1484784"/>
          <a:ext cx="6794028" cy="5256575"/>
        </p:xfrm>
        <a:graphic>
          <a:graphicData uri="http://schemas.openxmlformats.org/drawingml/2006/table">
            <a:tbl>
              <a:tblPr firstRow="1" firstCol="1" bandRow="1"/>
              <a:tblGrid>
                <a:gridCol w="1159454"/>
                <a:gridCol w="2190814"/>
                <a:gridCol w="2400620"/>
                <a:gridCol w="1043140"/>
              </a:tblGrid>
              <a:tr h="609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8389" marR="4838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средней стоимости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агроэкономическому потенциалу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8389" marR="4838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0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1,45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Пестравский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Пестравский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3,71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0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Алексеевский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Большечерниговский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3,71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0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Большечерниговский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Большеглушицкий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3,71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0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1,66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Большеглушицкий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Алексеевский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3,76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0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1,67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Волжский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Волжский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3,76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0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Красноармейский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Красноармейский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3,76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0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1,81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Хворостянский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Хворостянский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3,76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0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1,85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Нефтегорский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Нефтегорский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3,76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0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Приволжский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Приволжский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3,76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0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Безенчукский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Безенчукский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3,76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0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2,16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Борский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Шигонский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4,32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0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2,46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Кинель-Черкасский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Сызранский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4,32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0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2,48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Сергиевский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Ставропольский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4,32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0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2,48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Шигонский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Челно-Вершинский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4,32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0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2,57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Сызранский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Борский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4,34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0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2,75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Богатовский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Богатовский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4,34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0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2,89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Кинельский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Кинельский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4,34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0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2,89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Ставропольский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Елховский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4,55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0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2,97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Красноярский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Кошкинский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4,57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0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3,14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Елховский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Камышлинский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4,89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0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Камышлинский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Исаклинский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4,89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0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3,21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Челно-Вершинский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Клявлинский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4,90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0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3,23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Похвистневский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Кинель-Черкасский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4,90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0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3,55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Кошкинский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Красноярский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4,90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0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3,75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Клявлинский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Шенталинский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4,90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0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3,81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Исаклинский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Похвистневский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5,15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03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4,36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Шенталинский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Сергиевский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 CYR"/>
                          <a:ea typeface="Times New Roman"/>
                          <a:cs typeface="Times New Roman"/>
                        </a:rPr>
                        <a:t>5,16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9" marR="483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23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5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1783</Words>
  <Application>Microsoft Office PowerPoint</Application>
  <PresentationFormat>Экран (4:3)</PresentationFormat>
  <Paragraphs>1060</Paragraphs>
  <Slides>17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</dc:creator>
  <cp:lastModifiedBy>Ирина</cp:lastModifiedBy>
  <cp:revision>48</cp:revision>
  <dcterms:created xsi:type="dcterms:W3CDTF">2012-04-16T11:42:02Z</dcterms:created>
  <dcterms:modified xsi:type="dcterms:W3CDTF">2012-05-22T07:51:23Z</dcterms:modified>
</cp:coreProperties>
</file>